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60" r:id="rId5"/>
    <p:sldId id="259" r:id="rId6"/>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35"/>
    <p:restoredTop sz="94672"/>
  </p:normalViewPr>
  <p:slideViewPr>
    <p:cSldViewPr snapToGrid="0" snapToObjects="1">
      <p:cViewPr varScale="1">
        <p:scale>
          <a:sx n="188" d="100"/>
          <a:sy n="188" d="100"/>
        </p:scale>
        <p:origin x="208" y="8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presProps" Target="presProps.xml"/><Relationship Id="rId8" Type="http://schemas.openxmlformats.org/officeDocument/2006/relationships/viewProps" Target="viewProps.xml"/><Relationship Id="rId9" Type="http://schemas.openxmlformats.org/officeDocument/2006/relationships/theme" Target="theme/theme1.xml"/><Relationship Id="rId1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tıklayın</a:t>
            </a:r>
            <a:endParaRPr lang="tr-TR"/>
          </a:p>
        </p:txBody>
      </p:sp>
      <p:sp>
        <p:nvSpPr>
          <p:cNvPr id="3" name="Alt Konu Başlığı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fld id="{D8D7C098-930F-6747-90F7-B20FD476FFAB}" type="datetimeFigureOut">
              <a:rPr lang="tr-TR" smtClean="0"/>
              <a:t>14.03.2019</a:t>
            </a:fld>
            <a:endParaRPr lang="tr-TR"/>
          </a:p>
        </p:txBody>
      </p:sp>
      <p:sp>
        <p:nvSpPr>
          <p:cNvPr id="5" name="Alt 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01070AC1-CB9E-F948-A58A-D98D24F4BBA2}" type="slidenum">
              <a:rPr lang="tr-TR" smtClean="0"/>
              <a:t>‹#›</a:t>
            </a:fld>
            <a:endParaRPr lang="tr-TR"/>
          </a:p>
        </p:txBody>
      </p:sp>
    </p:spTree>
    <p:extLst>
      <p:ext uri="{BB962C8B-B14F-4D97-AF65-F5344CB8AC3E}">
        <p14:creationId xmlns:p14="http://schemas.microsoft.com/office/powerpoint/2010/main" val="11093443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tıklayın</a:t>
            </a:r>
            <a:endParaRPr lang="tr-TR"/>
          </a:p>
        </p:txBody>
      </p:sp>
      <p:sp>
        <p:nvSpPr>
          <p:cNvPr id="3" name="Dikey Metin Yer Tutucusu 2"/>
          <p:cNvSpPr>
            <a:spLocks noGrp="1"/>
          </p:cNvSpPr>
          <p:nvPr>
            <p:ph type="body" orient="vert" idx="1"/>
          </p:nvPr>
        </p:nvSpPr>
        <p:spPr/>
        <p:txBody>
          <a:bodyPr vert="eaVert"/>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D8D7C098-930F-6747-90F7-B20FD476FFAB}" type="datetimeFigureOut">
              <a:rPr lang="tr-TR" smtClean="0"/>
              <a:t>14.03.2019</a:t>
            </a:fld>
            <a:endParaRPr lang="tr-TR"/>
          </a:p>
        </p:txBody>
      </p:sp>
      <p:sp>
        <p:nvSpPr>
          <p:cNvPr id="5" name="Alt 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01070AC1-CB9E-F948-A58A-D98D24F4BBA2}" type="slidenum">
              <a:rPr lang="tr-TR" smtClean="0"/>
              <a:t>‹#›</a:t>
            </a:fld>
            <a:endParaRPr lang="tr-TR"/>
          </a:p>
        </p:txBody>
      </p:sp>
    </p:spTree>
    <p:extLst>
      <p:ext uri="{BB962C8B-B14F-4D97-AF65-F5344CB8AC3E}">
        <p14:creationId xmlns:p14="http://schemas.microsoft.com/office/powerpoint/2010/main" val="7640349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tıklayın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D8D7C098-930F-6747-90F7-B20FD476FFAB}" type="datetimeFigureOut">
              <a:rPr lang="tr-TR" smtClean="0"/>
              <a:t>14.03.2019</a:t>
            </a:fld>
            <a:endParaRPr lang="tr-TR"/>
          </a:p>
        </p:txBody>
      </p:sp>
      <p:sp>
        <p:nvSpPr>
          <p:cNvPr id="5" name="Alt 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01070AC1-CB9E-F948-A58A-D98D24F4BBA2}" type="slidenum">
              <a:rPr lang="tr-TR" smtClean="0"/>
              <a:t>‹#›</a:t>
            </a:fld>
            <a:endParaRPr lang="tr-TR"/>
          </a:p>
        </p:txBody>
      </p:sp>
    </p:spTree>
    <p:extLst>
      <p:ext uri="{BB962C8B-B14F-4D97-AF65-F5344CB8AC3E}">
        <p14:creationId xmlns:p14="http://schemas.microsoft.com/office/powerpoint/2010/main" val="1330477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tıklayın</a:t>
            </a:r>
            <a:endParaRPr lang="tr-TR"/>
          </a:p>
        </p:txBody>
      </p:sp>
      <p:sp>
        <p:nvSpPr>
          <p:cNvPr id="3" name="İçerik Yer Tutucusu 2"/>
          <p:cNvSpPr>
            <a:spLocks noGrp="1"/>
          </p:cNvSpPr>
          <p:nvPr>
            <p:ph idx="1"/>
          </p:nvPr>
        </p:nvSpPr>
        <p:spPr/>
        <p:txBody>
          <a:bodyPr/>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D8D7C098-930F-6747-90F7-B20FD476FFAB}" type="datetimeFigureOut">
              <a:rPr lang="tr-TR" smtClean="0"/>
              <a:t>14.03.2019</a:t>
            </a:fld>
            <a:endParaRPr lang="tr-TR"/>
          </a:p>
        </p:txBody>
      </p:sp>
      <p:sp>
        <p:nvSpPr>
          <p:cNvPr id="5" name="Alt 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01070AC1-CB9E-F948-A58A-D98D24F4BBA2}" type="slidenum">
              <a:rPr lang="tr-TR" smtClean="0"/>
              <a:t>‹#›</a:t>
            </a:fld>
            <a:endParaRPr lang="tr-TR"/>
          </a:p>
        </p:txBody>
      </p:sp>
    </p:spTree>
    <p:extLst>
      <p:ext uri="{BB962C8B-B14F-4D97-AF65-F5344CB8AC3E}">
        <p14:creationId xmlns:p14="http://schemas.microsoft.com/office/powerpoint/2010/main" val="2973327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tıklayın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Ana metin stillerini düzenlemek için tıklayın</a:t>
            </a:r>
          </a:p>
        </p:txBody>
      </p:sp>
      <p:sp>
        <p:nvSpPr>
          <p:cNvPr id="4" name="Veri Yer Tutucusu 3"/>
          <p:cNvSpPr>
            <a:spLocks noGrp="1"/>
          </p:cNvSpPr>
          <p:nvPr>
            <p:ph type="dt" sz="half" idx="10"/>
          </p:nvPr>
        </p:nvSpPr>
        <p:spPr/>
        <p:txBody>
          <a:bodyPr/>
          <a:lstStyle/>
          <a:p>
            <a:fld id="{D8D7C098-930F-6747-90F7-B20FD476FFAB}" type="datetimeFigureOut">
              <a:rPr lang="tr-TR" smtClean="0"/>
              <a:t>14.03.2019</a:t>
            </a:fld>
            <a:endParaRPr lang="tr-TR"/>
          </a:p>
        </p:txBody>
      </p:sp>
      <p:sp>
        <p:nvSpPr>
          <p:cNvPr id="5" name="Alt 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01070AC1-CB9E-F948-A58A-D98D24F4BBA2}" type="slidenum">
              <a:rPr lang="tr-TR" smtClean="0"/>
              <a:t>‹#›</a:t>
            </a:fld>
            <a:endParaRPr lang="tr-TR"/>
          </a:p>
        </p:txBody>
      </p:sp>
    </p:spTree>
    <p:extLst>
      <p:ext uri="{BB962C8B-B14F-4D97-AF65-F5344CB8AC3E}">
        <p14:creationId xmlns:p14="http://schemas.microsoft.com/office/powerpoint/2010/main" val="76914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tıklayın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D8D7C098-930F-6747-90F7-B20FD476FFAB}" type="datetimeFigureOut">
              <a:rPr lang="tr-TR" smtClean="0"/>
              <a:t>14.03.2019</a:t>
            </a:fld>
            <a:endParaRPr lang="tr-TR"/>
          </a:p>
        </p:txBody>
      </p:sp>
      <p:sp>
        <p:nvSpPr>
          <p:cNvPr id="6" name="Alt 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01070AC1-CB9E-F948-A58A-D98D24F4BBA2}" type="slidenum">
              <a:rPr lang="tr-TR" smtClean="0"/>
              <a:t>‹#›</a:t>
            </a:fld>
            <a:endParaRPr lang="tr-TR"/>
          </a:p>
        </p:txBody>
      </p:sp>
    </p:spTree>
    <p:extLst>
      <p:ext uri="{BB962C8B-B14F-4D97-AF65-F5344CB8AC3E}">
        <p14:creationId xmlns:p14="http://schemas.microsoft.com/office/powerpoint/2010/main" val="2066195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839788" y="365125"/>
            <a:ext cx="10515600" cy="1325563"/>
          </a:xfrm>
        </p:spPr>
        <p:txBody>
          <a:bodyPr/>
          <a:lstStyle/>
          <a:p>
            <a:r>
              <a:rPr lang="tr-TR" smtClean="0"/>
              <a:t>Asıl başlık stili için tıklayın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Ana metin stillerini düzenlemek için tıklayın</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Ana metin stillerini düzenlemek için tıklayın</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D8D7C098-930F-6747-90F7-B20FD476FFAB}" type="datetimeFigureOut">
              <a:rPr lang="tr-TR" smtClean="0"/>
              <a:t>14.03.2019</a:t>
            </a:fld>
            <a:endParaRPr lang="tr-TR"/>
          </a:p>
        </p:txBody>
      </p:sp>
      <p:sp>
        <p:nvSpPr>
          <p:cNvPr id="8" name="Alt 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01070AC1-CB9E-F948-A58A-D98D24F4BBA2}" type="slidenum">
              <a:rPr lang="tr-TR" smtClean="0"/>
              <a:t>‹#›</a:t>
            </a:fld>
            <a:endParaRPr lang="tr-TR"/>
          </a:p>
        </p:txBody>
      </p:sp>
    </p:spTree>
    <p:extLst>
      <p:ext uri="{BB962C8B-B14F-4D97-AF65-F5344CB8AC3E}">
        <p14:creationId xmlns:p14="http://schemas.microsoft.com/office/powerpoint/2010/main" val="17326586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tıklayın</a:t>
            </a:r>
            <a:endParaRPr lang="tr-TR"/>
          </a:p>
        </p:txBody>
      </p:sp>
      <p:sp>
        <p:nvSpPr>
          <p:cNvPr id="3" name="Veri Yer Tutucusu 2"/>
          <p:cNvSpPr>
            <a:spLocks noGrp="1"/>
          </p:cNvSpPr>
          <p:nvPr>
            <p:ph type="dt" sz="half" idx="10"/>
          </p:nvPr>
        </p:nvSpPr>
        <p:spPr/>
        <p:txBody>
          <a:bodyPr/>
          <a:lstStyle/>
          <a:p>
            <a:fld id="{D8D7C098-930F-6747-90F7-B20FD476FFAB}" type="datetimeFigureOut">
              <a:rPr lang="tr-TR" smtClean="0"/>
              <a:t>14.03.2019</a:t>
            </a:fld>
            <a:endParaRPr lang="tr-TR"/>
          </a:p>
        </p:txBody>
      </p:sp>
      <p:sp>
        <p:nvSpPr>
          <p:cNvPr id="4" name="Alt 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01070AC1-CB9E-F948-A58A-D98D24F4BBA2}" type="slidenum">
              <a:rPr lang="tr-TR" smtClean="0"/>
              <a:t>‹#›</a:t>
            </a:fld>
            <a:endParaRPr lang="tr-TR"/>
          </a:p>
        </p:txBody>
      </p:sp>
    </p:spTree>
    <p:extLst>
      <p:ext uri="{BB962C8B-B14F-4D97-AF65-F5344CB8AC3E}">
        <p14:creationId xmlns:p14="http://schemas.microsoft.com/office/powerpoint/2010/main" val="9151730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D8D7C098-930F-6747-90F7-B20FD476FFAB}" type="datetimeFigureOut">
              <a:rPr lang="tr-TR" smtClean="0"/>
              <a:t>14.03.2019</a:t>
            </a:fld>
            <a:endParaRPr lang="tr-TR"/>
          </a:p>
        </p:txBody>
      </p:sp>
      <p:sp>
        <p:nvSpPr>
          <p:cNvPr id="3" name="Alt 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01070AC1-CB9E-F948-A58A-D98D24F4BBA2}" type="slidenum">
              <a:rPr lang="tr-TR" smtClean="0"/>
              <a:t>‹#›</a:t>
            </a:fld>
            <a:endParaRPr lang="tr-TR"/>
          </a:p>
        </p:txBody>
      </p:sp>
    </p:spTree>
    <p:extLst>
      <p:ext uri="{BB962C8B-B14F-4D97-AF65-F5344CB8AC3E}">
        <p14:creationId xmlns:p14="http://schemas.microsoft.com/office/powerpoint/2010/main" val="10350673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Açıklama Yazı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tıklayın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Ana metin stillerini düzenlemek için tıklayın</a:t>
            </a:r>
          </a:p>
        </p:txBody>
      </p:sp>
      <p:sp>
        <p:nvSpPr>
          <p:cNvPr id="5" name="Veri Yer Tutucusu 4"/>
          <p:cNvSpPr>
            <a:spLocks noGrp="1"/>
          </p:cNvSpPr>
          <p:nvPr>
            <p:ph type="dt" sz="half" idx="10"/>
          </p:nvPr>
        </p:nvSpPr>
        <p:spPr/>
        <p:txBody>
          <a:bodyPr/>
          <a:lstStyle/>
          <a:p>
            <a:fld id="{D8D7C098-930F-6747-90F7-B20FD476FFAB}" type="datetimeFigureOut">
              <a:rPr lang="tr-TR" smtClean="0"/>
              <a:t>14.03.2019</a:t>
            </a:fld>
            <a:endParaRPr lang="tr-TR"/>
          </a:p>
        </p:txBody>
      </p:sp>
      <p:sp>
        <p:nvSpPr>
          <p:cNvPr id="6" name="Alt 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01070AC1-CB9E-F948-A58A-D98D24F4BBA2}" type="slidenum">
              <a:rPr lang="tr-TR" smtClean="0"/>
              <a:t>‹#›</a:t>
            </a:fld>
            <a:endParaRPr lang="tr-TR"/>
          </a:p>
        </p:txBody>
      </p:sp>
    </p:spTree>
    <p:extLst>
      <p:ext uri="{BB962C8B-B14F-4D97-AF65-F5344CB8AC3E}">
        <p14:creationId xmlns:p14="http://schemas.microsoft.com/office/powerpoint/2010/main" val="1759007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çıklama Yazı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tıklayın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Ana metin stillerini düzenlemek için tıklayın</a:t>
            </a:r>
          </a:p>
        </p:txBody>
      </p:sp>
      <p:sp>
        <p:nvSpPr>
          <p:cNvPr id="5" name="Veri Yer Tutucusu 4"/>
          <p:cNvSpPr>
            <a:spLocks noGrp="1"/>
          </p:cNvSpPr>
          <p:nvPr>
            <p:ph type="dt" sz="half" idx="10"/>
          </p:nvPr>
        </p:nvSpPr>
        <p:spPr/>
        <p:txBody>
          <a:bodyPr/>
          <a:lstStyle/>
          <a:p>
            <a:fld id="{D8D7C098-930F-6747-90F7-B20FD476FFAB}" type="datetimeFigureOut">
              <a:rPr lang="tr-TR" smtClean="0"/>
              <a:t>14.03.2019</a:t>
            </a:fld>
            <a:endParaRPr lang="tr-TR"/>
          </a:p>
        </p:txBody>
      </p:sp>
      <p:sp>
        <p:nvSpPr>
          <p:cNvPr id="6" name="Alt 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01070AC1-CB9E-F948-A58A-D98D24F4BBA2}" type="slidenum">
              <a:rPr lang="tr-TR" smtClean="0"/>
              <a:t>‹#›</a:t>
            </a:fld>
            <a:endParaRPr lang="tr-TR"/>
          </a:p>
        </p:txBody>
      </p:sp>
    </p:spTree>
    <p:extLst>
      <p:ext uri="{BB962C8B-B14F-4D97-AF65-F5344CB8AC3E}">
        <p14:creationId xmlns:p14="http://schemas.microsoft.com/office/powerpoint/2010/main" val="137718467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tıklayın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Ana metin stillerini düzenlemek için tıklayın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D7C098-930F-6747-90F7-B20FD476FFAB}" type="datetimeFigureOut">
              <a:rPr lang="tr-TR" smtClean="0"/>
              <a:t>14.03.2019</a:t>
            </a:fld>
            <a:endParaRPr lang="tr-TR"/>
          </a:p>
        </p:txBody>
      </p:sp>
      <p:sp>
        <p:nvSpPr>
          <p:cNvPr id="5" name="Alt 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070AC1-CB9E-F948-A58A-D98D24F4BBA2}" type="slidenum">
              <a:rPr lang="tr-TR" smtClean="0"/>
              <a:t>‹#›</a:t>
            </a:fld>
            <a:endParaRPr lang="tr-TR"/>
          </a:p>
        </p:txBody>
      </p:sp>
    </p:spTree>
    <p:extLst>
      <p:ext uri="{BB962C8B-B14F-4D97-AF65-F5344CB8AC3E}">
        <p14:creationId xmlns:p14="http://schemas.microsoft.com/office/powerpoint/2010/main" val="5097531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g"/><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g"/><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Resim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Resim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Metin kutusu 9"/>
          <p:cNvSpPr txBox="1"/>
          <p:nvPr/>
        </p:nvSpPr>
        <p:spPr>
          <a:xfrm>
            <a:off x="4073770" y="1608771"/>
            <a:ext cx="6013939" cy="1477328"/>
          </a:xfrm>
          <a:prstGeom prst="rect">
            <a:avLst/>
          </a:prstGeom>
          <a:noFill/>
        </p:spPr>
        <p:txBody>
          <a:bodyPr wrap="square" rtlCol="0">
            <a:spAutoFit/>
          </a:bodyPr>
          <a:lstStyle/>
          <a:p>
            <a:r>
              <a:rPr lang="tr-TR" sz="3600" dirty="0" smtClean="0">
                <a:solidFill>
                  <a:schemeClr val="bg1"/>
                </a:solidFill>
                <a:latin typeface="Myriad Pro" charset="0"/>
                <a:ea typeface="Myriad Pro" charset="0"/>
                <a:cs typeface="Myriad Pro" charset="0"/>
              </a:rPr>
              <a:t>Ulaşan ve Erişen Türkiye</a:t>
            </a:r>
          </a:p>
          <a:p>
            <a:r>
              <a:rPr lang="tr-TR" sz="3600" dirty="0" smtClean="0">
                <a:solidFill>
                  <a:schemeClr val="bg1"/>
                </a:solidFill>
                <a:latin typeface="Myriad Pro" charset="0"/>
                <a:ea typeface="Myriad Pro" charset="0"/>
                <a:cs typeface="Myriad Pro" charset="0"/>
              </a:rPr>
              <a:t>İstatistik Rapor Sunumu</a:t>
            </a:r>
          </a:p>
          <a:p>
            <a:r>
              <a:rPr lang="tr-TR" dirty="0" smtClean="0">
                <a:solidFill>
                  <a:schemeClr val="bg1"/>
                </a:solidFill>
                <a:latin typeface="Myriad Pro" charset="0"/>
                <a:ea typeface="Myriad Pro" charset="0"/>
                <a:cs typeface="Myriad Pro" charset="0"/>
              </a:rPr>
              <a:t>12.15.2018</a:t>
            </a:r>
            <a:endParaRPr lang="tr-TR" dirty="0">
              <a:solidFill>
                <a:schemeClr val="bg1"/>
              </a:solidFill>
              <a:latin typeface="Myriad Pro" charset="0"/>
              <a:ea typeface="Myriad Pro" charset="0"/>
              <a:cs typeface="Myriad Pro" charset="0"/>
            </a:endParaRPr>
          </a:p>
        </p:txBody>
      </p:sp>
    </p:spTree>
    <p:extLst>
      <p:ext uri="{BB962C8B-B14F-4D97-AF65-F5344CB8AC3E}">
        <p14:creationId xmlns:p14="http://schemas.microsoft.com/office/powerpoint/2010/main" val="17365007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Resim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Metin kutusu 9"/>
          <p:cNvSpPr txBox="1"/>
          <p:nvPr/>
        </p:nvSpPr>
        <p:spPr>
          <a:xfrm>
            <a:off x="4073770" y="1608771"/>
            <a:ext cx="6013939" cy="1477328"/>
          </a:xfrm>
          <a:prstGeom prst="rect">
            <a:avLst/>
          </a:prstGeom>
          <a:noFill/>
        </p:spPr>
        <p:txBody>
          <a:bodyPr wrap="square" rtlCol="0">
            <a:spAutoFit/>
          </a:bodyPr>
          <a:lstStyle/>
          <a:p>
            <a:r>
              <a:rPr lang="tr-TR" sz="3600" dirty="0" smtClean="0">
                <a:solidFill>
                  <a:schemeClr val="bg1"/>
                </a:solidFill>
                <a:latin typeface="Myriad Pro" charset="0"/>
                <a:ea typeface="Myriad Pro" charset="0"/>
                <a:cs typeface="Myriad Pro" charset="0"/>
              </a:rPr>
              <a:t>Ulaşan ve Erişen Türkiye</a:t>
            </a:r>
          </a:p>
          <a:p>
            <a:r>
              <a:rPr lang="tr-TR" sz="3600" dirty="0" smtClean="0">
                <a:solidFill>
                  <a:schemeClr val="bg1"/>
                </a:solidFill>
                <a:latin typeface="Myriad Pro" charset="0"/>
                <a:ea typeface="Myriad Pro" charset="0"/>
                <a:cs typeface="Myriad Pro" charset="0"/>
              </a:rPr>
              <a:t>İstatistik Rapor Sunumu</a:t>
            </a:r>
          </a:p>
          <a:p>
            <a:r>
              <a:rPr lang="tr-TR" dirty="0" smtClean="0">
                <a:solidFill>
                  <a:schemeClr val="bg1"/>
                </a:solidFill>
                <a:latin typeface="Myriad Pro" charset="0"/>
                <a:ea typeface="Myriad Pro" charset="0"/>
                <a:cs typeface="Myriad Pro" charset="0"/>
              </a:rPr>
              <a:t>12.15.2018</a:t>
            </a:r>
            <a:endParaRPr lang="tr-TR" dirty="0">
              <a:solidFill>
                <a:schemeClr val="bg1"/>
              </a:solidFill>
              <a:latin typeface="Myriad Pro" charset="0"/>
              <a:ea typeface="Myriad Pro" charset="0"/>
              <a:cs typeface="Myriad Pro" charset="0"/>
            </a:endParaRPr>
          </a:p>
        </p:txBody>
      </p:sp>
    </p:spTree>
    <p:extLst>
      <p:ext uri="{BB962C8B-B14F-4D97-AF65-F5344CB8AC3E}">
        <p14:creationId xmlns:p14="http://schemas.microsoft.com/office/powerpoint/2010/main" val="977983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Metin kutusu 9"/>
          <p:cNvSpPr txBox="1"/>
          <p:nvPr/>
        </p:nvSpPr>
        <p:spPr>
          <a:xfrm>
            <a:off x="3089031" y="1608771"/>
            <a:ext cx="6013939" cy="1200329"/>
          </a:xfrm>
          <a:prstGeom prst="rect">
            <a:avLst/>
          </a:prstGeom>
          <a:noFill/>
        </p:spPr>
        <p:txBody>
          <a:bodyPr wrap="square" rtlCol="0">
            <a:spAutoFit/>
          </a:bodyPr>
          <a:lstStyle/>
          <a:p>
            <a:pPr algn="ctr"/>
            <a:r>
              <a:rPr lang="tr-TR" sz="3600" dirty="0" smtClean="0">
                <a:solidFill>
                  <a:schemeClr val="bg1"/>
                </a:solidFill>
                <a:latin typeface="Myriad Pro" charset="0"/>
                <a:ea typeface="Myriad Pro" charset="0"/>
                <a:cs typeface="Myriad Pro" charset="0"/>
              </a:rPr>
              <a:t>Türkiye Uzun Vadeli Ulaşım ve İletişim Hedeflerinin Ülkesidir</a:t>
            </a:r>
            <a:endParaRPr lang="tr-TR" dirty="0">
              <a:solidFill>
                <a:schemeClr val="bg1"/>
              </a:solidFill>
              <a:latin typeface="Myriad Pro" charset="0"/>
              <a:ea typeface="Myriad Pro" charset="0"/>
              <a:cs typeface="Myriad Pro" charset="0"/>
            </a:endParaRPr>
          </a:p>
        </p:txBody>
      </p:sp>
      <p:sp>
        <p:nvSpPr>
          <p:cNvPr id="8" name="Metin kutusu 7"/>
          <p:cNvSpPr txBox="1"/>
          <p:nvPr/>
        </p:nvSpPr>
        <p:spPr>
          <a:xfrm>
            <a:off x="2377441" y="3612791"/>
            <a:ext cx="7437119" cy="2652542"/>
          </a:xfrm>
          <a:prstGeom prst="rect">
            <a:avLst/>
          </a:prstGeom>
          <a:noFill/>
        </p:spPr>
        <p:txBody>
          <a:bodyPr wrap="square" numCol="2" spcCol="288000" rtlCol="0">
            <a:spAutoFit/>
          </a:bodyPr>
          <a:lstStyle/>
          <a:p>
            <a:r>
              <a:rPr lang="tr-TR" sz="1200" dirty="0" smtClean="0">
                <a:solidFill>
                  <a:schemeClr val="bg1"/>
                </a:solidFill>
                <a:latin typeface="Myriad Pro" charset="0"/>
                <a:ea typeface="Myriad Pro" charset="0"/>
                <a:cs typeface="Myriad Pro" charset="0"/>
              </a:rPr>
              <a:t>Coğrafi konumu itibariyle stratejik bir öneme sahip olan ülkemiz bu avantajlı konumu sayesinde Doğu ve Batı arasındaki ticari hareketliliği de kullanarak cazibe merkezi olmaya elverişlidir. Ulaştırma ise bu yolu açan temel ve öncü sektördür. Zira ulaşım altyapısının ekonomide yarattığı etkilerin her ülke için hayati önem taşıdığı yalnızca siyasi liderlerin değil akademik çevrelerin de kabulüdür. </a:t>
            </a:r>
          </a:p>
          <a:p>
            <a:endParaRPr lang="tr-TR" sz="1200" dirty="0">
              <a:solidFill>
                <a:schemeClr val="bg1"/>
              </a:solidFill>
              <a:latin typeface="Myriad Pro" charset="0"/>
              <a:ea typeface="Myriad Pro" charset="0"/>
              <a:cs typeface="Myriad Pro" charset="0"/>
            </a:endParaRPr>
          </a:p>
          <a:p>
            <a:r>
              <a:rPr lang="tr-TR" sz="1200" dirty="0" smtClean="0">
                <a:solidFill>
                  <a:schemeClr val="bg1"/>
                </a:solidFill>
                <a:latin typeface="Myriad Pro" charset="0"/>
                <a:ea typeface="Myriad Pro" charset="0"/>
                <a:cs typeface="Myriad Pro" charset="0"/>
              </a:rPr>
              <a:t>Türkiye kendi bölgesindeki ticaret koridorunu etkin ulaşım hamleleri ile neredeyse tamamen kendi toprakları üzerine çekmeye müsait nadir ülkelerden </a:t>
            </a:r>
          </a:p>
          <a:p>
            <a:endParaRPr lang="tr-TR" sz="1200" dirty="0">
              <a:solidFill>
                <a:schemeClr val="bg1"/>
              </a:solidFill>
              <a:latin typeface="Myriad Pro" charset="0"/>
              <a:ea typeface="Myriad Pro" charset="0"/>
              <a:cs typeface="Myriad Pro" charset="0"/>
            </a:endParaRPr>
          </a:p>
          <a:p>
            <a:endParaRPr lang="tr-TR" sz="1200" dirty="0" smtClean="0">
              <a:solidFill>
                <a:schemeClr val="bg1"/>
              </a:solidFill>
              <a:latin typeface="Myriad Pro" charset="0"/>
              <a:ea typeface="Myriad Pro" charset="0"/>
              <a:cs typeface="Myriad Pro" charset="0"/>
            </a:endParaRPr>
          </a:p>
          <a:p>
            <a:r>
              <a:rPr lang="tr-TR" sz="1200" dirty="0" smtClean="0">
                <a:solidFill>
                  <a:schemeClr val="bg1"/>
                </a:solidFill>
                <a:latin typeface="Myriad Pro" charset="0"/>
                <a:ea typeface="Myriad Pro" charset="0"/>
                <a:cs typeface="Myriad Pro" charset="0"/>
              </a:rPr>
              <a:t>biridir. Avantajlarına odaklanmış, potansiyelinin farkına varmış ve bunu dinamik olarak kullanmak için başta ulaşım ve iletişim altyapısı olmak üzere yatırım hamlelerine ağırlık vermiş Türkiye, son yıllarda diğer yükselen güçlerin de yaptığı gibi, küresel arenada ekonomik dengeleri sarsan bir etkiye sahiptir. </a:t>
            </a:r>
          </a:p>
          <a:p>
            <a:endParaRPr lang="tr-TR" sz="1200" dirty="0">
              <a:solidFill>
                <a:schemeClr val="bg1"/>
              </a:solidFill>
              <a:latin typeface="Myriad Pro" charset="0"/>
              <a:ea typeface="Myriad Pro" charset="0"/>
              <a:cs typeface="Myriad Pro" charset="0"/>
            </a:endParaRPr>
          </a:p>
          <a:p>
            <a:r>
              <a:rPr lang="tr-TR" sz="1200" dirty="0" smtClean="0">
                <a:solidFill>
                  <a:schemeClr val="bg1"/>
                </a:solidFill>
                <a:latin typeface="Myriad Pro" charset="0"/>
                <a:ea typeface="Myriad Pro" charset="0"/>
                <a:cs typeface="Myriad Pro" charset="0"/>
              </a:rPr>
              <a:t>Yükselen güçlerin gelecek yıllarda demografik ve ekonomik bakımdan dünyanın en dinamik merkezi haline gelmesi ihtimali ise bugün yaşanan ekonomik kırılmaların ve küresel politik hareketliliğin temel sebebidir.</a:t>
            </a:r>
            <a:endParaRPr lang="tr-TR" sz="1200" dirty="0">
              <a:solidFill>
                <a:schemeClr val="bg1"/>
              </a:solidFill>
              <a:latin typeface="Myriad Pro" charset="0"/>
              <a:ea typeface="Myriad Pro" charset="0"/>
              <a:cs typeface="Myriad Pro" charset="0"/>
            </a:endParaRPr>
          </a:p>
        </p:txBody>
      </p:sp>
    </p:spTree>
    <p:extLst>
      <p:ext uri="{BB962C8B-B14F-4D97-AF65-F5344CB8AC3E}">
        <p14:creationId xmlns:p14="http://schemas.microsoft.com/office/powerpoint/2010/main" val="5215506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Metin kutusu 9"/>
          <p:cNvSpPr txBox="1"/>
          <p:nvPr/>
        </p:nvSpPr>
        <p:spPr>
          <a:xfrm>
            <a:off x="3089031" y="1608771"/>
            <a:ext cx="6013939" cy="1200329"/>
          </a:xfrm>
          <a:prstGeom prst="rect">
            <a:avLst/>
          </a:prstGeom>
          <a:noFill/>
        </p:spPr>
        <p:txBody>
          <a:bodyPr wrap="square" rtlCol="0">
            <a:spAutoFit/>
          </a:bodyPr>
          <a:lstStyle/>
          <a:p>
            <a:pPr algn="ctr"/>
            <a:r>
              <a:rPr lang="tr-TR" sz="3600" dirty="0" smtClean="0">
                <a:solidFill>
                  <a:schemeClr val="bg1"/>
                </a:solidFill>
                <a:latin typeface="Myriad Pro" charset="0"/>
                <a:ea typeface="Myriad Pro" charset="0"/>
                <a:cs typeface="Myriad Pro" charset="0"/>
              </a:rPr>
              <a:t>Türkiye Uzun Vadeli Ulaşım ve İletişim Hedeflerinin Ülkesidir</a:t>
            </a:r>
            <a:endParaRPr lang="tr-TR" dirty="0">
              <a:solidFill>
                <a:schemeClr val="bg1"/>
              </a:solidFill>
              <a:latin typeface="Myriad Pro" charset="0"/>
              <a:ea typeface="Myriad Pro" charset="0"/>
              <a:cs typeface="Myriad Pro" charset="0"/>
            </a:endParaRPr>
          </a:p>
        </p:txBody>
      </p:sp>
      <p:sp>
        <p:nvSpPr>
          <p:cNvPr id="8" name="Metin kutusu 7"/>
          <p:cNvSpPr txBox="1"/>
          <p:nvPr/>
        </p:nvSpPr>
        <p:spPr>
          <a:xfrm>
            <a:off x="2377441" y="3612791"/>
            <a:ext cx="7437119" cy="2652542"/>
          </a:xfrm>
          <a:prstGeom prst="rect">
            <a:avLst/>
          </a:prstGeom>
          <a:noFill/>
        </p:spPr>
        <p:txBody>
          <a:bodyPr wrap="square" numCol="2" spcCol="288000" rtlCol="0">
            <a:spAutoFit/>
          </a:bodyPr>
          <a:lstStyle/>
          <a:p>
            <a:r>
              <a:rPr lang="tr-TR" sz="1200" dirty="0" smtClean="0">
                <a:solidFill>
                  <a:schemeClr val="bg1"/>
                </a:solidFill>
                <a:latin typeface="Myriad Pro" charset="0"/>
                <a:ea typeface="Myriad Pro" charset="0"/>
                <a:cs typeface="Myriad Pro" charset="0"/>
              </a:rPr>
              <a:t>Coğrafi konumu itibariyle stratejik bir öneme sahip olan ülkemiz bu avantajlı konumu sayesinde Doğu ve Batı arasındaki ticari hareketliliği de kullanarak cazibe merkezi olmaya elverişlidir. Ulaştırma ise bu yolu açan temel ve öncü sektördür. Zira ulaşım altyapısının ekonomide yarattığı etkilerin her ülke için hayati önem taşıdığı yalnızca siyasi liderlerin değil akademik çevrelerin de kabulüdür. </a:t>
            </a:r>
          </a:p>
          <a:p>
            <a:endParaRPr lang="tr-TR" sz="1200" dirty="0">
              <a:solidFill>
                <a:schemeClr val="bg1"/>
              </a:solidFill>
              <a:latin typeface="Myriad Pro" charset="0"/>
              <a:ea typeface="Myriad Pro" charset="0"/>
              <a:cs typeface="Myriad Pro" charset="0"/>
            </a:endParaRPr>
          </a:p>
          <a:p>
            <a:r>
              <a:rPr lang="tr-TR" sz="1200" dirty="0" smtClean="0">
                <a:solidFill>
                  <a:schemeClr val="bg1"/>
                </a:solidFill>
                <a:latin typeface="Myriad Pro" charset="0"/>
                <a:ea typeface="Myriad Pro" charset="0"/>
                <a:cs typeface="Myriad Pro" charset="0"/>
              </a:rPr>
              <a:t>Türkiye kendi bölgesindeki ticaret koridorunu etkin ulaşım hamleleri ile neredeyse tamamen kendi toprakları üzerine çekmeye müsait nadir ülkelerden </a:t>
            </a:r>
          </a:p>
          <a:p>
            <a:endParaRPr lang="tr-TR" sz="1200" dirty="0">
              <a:solidFill>
                <a:schemeClr val="bg1"/>
              </a:solidFill>
              <a:latin typeface="Myriad Pro" charset="0"/>
              <a:ea typeface="Myriad Pro" charset="0"/>
              <a:cs typeface="Myriad Pro" charset="0"/>
            </a:endParaRPr>
          </a:p>
          <a:p>
            <a:endParaRPr lang="tr-TR" sz="1200" dirty="0" smtClean="0">
              <a:solidFill>
                <a:schemeClr val="bg1"/>
              </a:solidFill>
              <a:latin typeface="Myriad Pro" charset="0"/>
              <a:ea typeface="Myriad Pro" charset="0"/>
              <a:cs typeface="Myriad Pro" charset="0"/>
            </a:endParaRPr>
          </a:p>
          <a:p>
            <a:r>
              <a:rPr lang="tr-TR" sz="1200" dirty="0" smtClean="0">
                <a:solidFill>
                  <a:schemeClr val="bg1"/>
                </a:solidFill>
                <a:latin typeface="Myriad Pro" charset="0"/>
                <a:ea typeface="Myriad Pro" charset="0"/>
                <a:cs typeface="Myriad Pro" charset="0"/>
              </a:rPr>
              <a:t>biridir. Avantajlarına odaklanmış, potansiyelinin farkına varmış ve bunu dinamik olarak kullanmak için başta ulaşım ve iletişim altyapısı olmak üzere yatırım hamlelerine ağırlık vermiş Türkiye, son yıllarda diğer yükselen güçlerin de yaptığı gibi, küresel arenada ekonomik dengeleri sarsan bir etkiye sahiptir. </a:t>
            </a:r>
          </a:p>
          <a:p>
            <a:endParaRPr lang="tr-TR" sz="1200" dirty="0">
              <a:solidFill>
                <a:schemeClr val="bg1"/>
              </a:solidFill>
              <a:latin typeface="Myriad Pro" charset="0"/>
              <a:ea typeface="Myriad Pro" charset="0"/>
              <a:cs typeface="Myriad Pro" charset="0"/>
            </a:endParaRPr>
          </a:p>
          <a:p>
            <a:r>
              <a:rPr lang="tr-TR" sz="1200" dirty="0" smtClean="0">
                <a:solidFill>
                  <a:schemeClr val="bg1"/>
                </a:solidFill>
                <a:latin typeface="Myriad Pro" charset="0"/>
                <a:ea typeface="Myriad Pro" charset="0"/>
                <a:cs typeface="Myriad Pro" charset="0"/>
              </a:rPr>
              <a:t>Yükselen güçlerin gelecek yıllarda demografik ve ekonomik bakımdan dünyanın en dinamik merkezi haline gelmesi ihtimali ise bugün yaşanan ekonomik kırılmaların ve küresel politik hareketliliğin temel sebebidir.</a:t>
            </a:r>
            <a:endParaRPr lang="tr-TR" sz="1200" dirty="0">
              <a:solidFill>
                <a:schemeClr val="bg1"/>
              </a:solidFill>
              <a:latin typeface="Myriad Pro" charset="0"/>
              <a:ea typeface="Myriad Pro" charset="0"/>
              <a:cs typeface="Myriad Pro" charset="0"/>
            </a:endParaRPr>
          </a:p>
        </p:txBody>
      </p:sp>
    </p:spTree>
    <p:extLst>
      <p:ext uri="{BB962C8B-B14F-4D97-AF65-F5344CB8AC3E}">
        <p14:creationId xmlns:p14="http://schemas.microsoft.com/office/powerpoint/2010/main" val="7681319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Metin kutusu 9"/>
          <p:cNvSpPr txBox="1"/>
          <p:nvPr/>
        </p:nvSpPr>
        <p:spPr>
          <a:xfrm>
            <a:off x="1892039" y="1608771"/>
            <a:ext cx="8407922" cy="646331"/>
          </a:xfrm>
          <a:prstGeom prst="rect">
            <a:avLst/>
          </a:prstGeom>
          <a:noFill/>
        </p:spPr>
        <p:txBody>
          <a:bodyPr wrap="square" rtlCol="0">
            <a:spAutoFit/>
          </a:bodyPr>
          <a:lstStyle/>
          <a:p>
            <a:pPr algn="ctr"/>
            <a:r>
              <a:rPr lang="tr-TR" sz="3600" smtClean="0">
                <a:solidFill>
                  <a:schemeClr val="bg1"/>
                </a:solidFill>
                <a:latin typeface="Myriad Pro" charset="0"/>
                <a:ea typeface="Myriad Pro" charset="0"/>
                <a:cs typeface="Myriad Pro" charset="0"/>
              </a:rPr>
              <a:t>Bölünmüş yollarda Gerçekleşme </a:t>
            </a:r>
            <a:r>
              <a:rPr lang="tr-TR" sz="3600" dirty="0" smtClean="0">
                <a:solidFill>
                  <a:schemeClr val="bg1"/>
                </a:solidFill>
                <a:latin typeface="Myriad Pro" charset="0"/>
                <a:ea typeface="Myriad Pro" charset="0"/>
                <a:cs typeface="Myriad Pro" charset="0"/>
              </a:rPr>
              <a:t>ve Hedef</a:t>
            </a:r>
            <a:endParaRPr lang="tr-TR" dirty="0">
              <a:solidFill>
                <a:schemeClr val="bg1"/>
              </a:solidFill>
              <a:latin typeface="Myriad Pro" charset="0"/>
              <a:ea typeface="Myriad Pro" charset="0"/>
              <a:cs typeface="Myriad Pro" charset="0"/>
            </a:endParaRPr>
          </a:p>
        </p:txBody>
      </p:sp>
    </p:spTree>
    <p:extLst>
      <p:ext uri="{BB962C8B-B14F-4D97-AF65-F5344CB8AC3E}">
        <p14:creationId xmlns:p14="http://schemas.microsoft.com/office/powerpoint/2010/main" val="170183392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TotalTime>
  <Words>331</Words>
  <Application>Microsoft Macintosh PowerPoint</Application>
  <PresentationFormat>Geniş Ekran</PresentationFormat>
  <Paragraphs>25</Paragraphs>
  <Slides>5</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5</vt:i4>
      </vt:variant>
    </vt:vector>
  </HeadingPairs>
  <TitlesOfParts>
    <vt:vector size="10" baseType="lpstr">
      <vt:lpstr>Calibri</vt:lpstr>
      <vt:lpstr>Calibri Light</vt:lpstr>
      <vt:lpstr>Myriad Pro</vt:lpstr>
      <vt:lpstr>Arial</vt:lpstr>
      <vt:lpstr>Office Teması</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Microsoft Office Kullanıcısı</dc:creator>
  <cp:lastModifiedBy>Microsoft Office Kullanıcısı</cp:lastModifiedBy>
  <cp:revision>5</cp:revision>
  <dcterms:created xsi:type="dcterms:W3CDTF">2019-03-14T12:41:46Z</dcterms:created>
  <dcterms:modified xsi:type="dcterms:W3CDTF">2019-03-14T13:44:02Z</dcterms:modified>
</cp:coreProperties>
</file>