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693400" cy="7562850"/>
  <p:notesSz cx="10693400" cy="75628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10" d="100"/>
          <a:sy n="110" d="100"/>
        </p:scale>
        <p:origin x="168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6E767E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6E767E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82001" y="12"/>
            <a:ext cx="8127997" cy="228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 i="0">
                <a:solidFill>
                  <a:srgbClr val="6E767E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61655" y="949898"/>
            <a:ext cx="6970089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1" i="0">
                <a:solidFill>
                  <a:srgbClr val="6E767E"/>
                </a:solidFill>
                <a:latin typeface="MyriadPro-Semibold"/>
                <a:cs typeface="MyriadPro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868520" y="7179081"/>
            <a:ext cx="77469" cy="126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669865" y="7179081"/>
            <a:ext cx="44450" cy="126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4E5B63"/>
                </a:solidFill>
                <a:latin typeface="MyriadPro-Light"/>
                <a:cs typeface="MyriadPro-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55332" y="2960866"/>
            <a:ext cx="4181475" cy="1270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95"/>
              </a:spcBef>
            </a:pPr>
            <a:r>
              <a:rPr sz="2700" spc="-20" dirty="0"/>
              <a:t>KAPAK </a:t>
            </a:r>
            <a:r>
              <a:rPr sz="2700" spc="-10" dirty="0"/>
              <a:t>ve </a:t>
            </a:r>
            <a:r>
              <a:rPr sz="2700" spc="10" dirty="0"/>
              <a:t>ANA BAŞLIK  </a:t>
            </a:r>
            <a:r>
              <a:rPr sz="2700" spc="15" dirty="0"/>
              <a:t>ULAŞAN </a:t>
            </a:r>
            <a:r>
              <a:rPr sz="2700" spc="10" dirty="0"/>
              <a:t>VE ERİŞEN</a:t>
            </a:r>
            <a:r>
              <a:rPr sz="2700" spc="-310" dirty="0"/>
              <a:t> </a:t>
            </a:r>
            <a:r>
              <a:rPr sz="2700" dirty="0"/>
              <a:t>TÜRKİYE  </a:t>
            </a:r>
            <a:r>
              <a:rPr sz="2700" b="0" spc="10" dirty="0">
                <a:latin typeface="Myriad Pro"/>
                <a:cs typeface="Myriad Pro"/>
              </a:rPr>
              <a:t>19.01.2019</a:t>
            </a:r>
            <a:endParaRPr sz="2700">
              <a:latin typeface="Myriad Pro"/>
              <a:cs typeface="Myriad Pr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57714" y="207010"/>
            <a:ext cx="3630167" cy="3230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710373"/>
            <a:ext cx="10692001" cy="38496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33394" y="3150128"/>
            <a:ext cx="5539740" cy="8553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95"/>
              </a:spcBef>
            </a:pPr>
            <a:r>
              <a:rPr sz="2700" spc="-80" dirty="0"/>
              <a:t>ALT </a:t>
            </a:r>
            <a:r>
              <a:rPr sz="2700" spc="10" dirty="0"/>
              <a:t>BAŞLIK </a:t>
            </a:r>
            <a:r>
              <a:rPr sz="2700" spc="-10" dirty="0"/>
              <a:t>ve </a:t>
            </a:r>
            <a:r>
              <a:rPr sz="2700" spc="-5" dirty="0"/>
              <a:t>BÖLÜM </a:t>
            </a:r>
            <a:r>
              <a:rPr sz="2700" spc="10" dirty="0"/>
              <a:t>GEÇİŞ </a:t>
            </a:r>
            <a:r>
              <a:rPr sz="2700" spc="-60" dirty="0"/>
              <a:t>SAYFASI  </a:t>
            </a:r>
            <a:r>
              <a:rPr sz="2700" spc="-35" dirty="0"/>
              <a:t>İSTATİSTİK </a:t>
            </a:r>
            <a:r>
              <a:rPr sz="2700" spc="15" dirty="0"/>
              <a:t>RAPORLARI</a:t>
            </a:r>
            <a:r>
              <a:rPr sz="2700" spc="20" dirty="0"/>
              <a:t> </a:t>
            </a:r>
            <a:r>
              <a:rPr sz="2700" spc="15" dirty="0"/>
              <a:t>SUNUMU</a:t>
            </a:r>
            <a:endParaRPr sz="2700"/>
          </a:p>
        </p:txBody>
      </p:sp>
      <p:sp>
        <p:nvSpPr>
          <p:cNvPr id="3" name="object 3"/>
          <p:cNvSpPr txBox="1"/>
          <p:nvPr/>
        </p:nvSpPr>
        <p:spPr>
          <a:xfrm>
            <a:off x="4333394" y="3969189"/>
            <a:ext cx="140652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5">
                <a:solidFill>
                  <a:srgbClr val="6E767E"/>
                </a:solidFill>
                <a:latin typeface="Myriad Pro"/>
                <a:cs typeface="Myriad Pro"/>
              </a:rPr>
              <a:t>19.01.2019</a:t>
            </a:r>
            <a:endParaRPr sz="2300">
              <a:latin typeface="Myriad Pro"/>
              <a:cs typeface="Myriad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330790"/>
            <a:ext cx="2238908" cy="8984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91573" y="3453320"/>
            <a:ext cx="1157274" cy="6533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48854" y="3093567"/>
            <a:ext cx="0" cy="1372870"/>
          </a:xfrm>
          <a:custGeom>
            <a:avLst/>
            <a:gdLst/>
            <a:ahLst/>
            <a:cxnLst/>
            <a:rect l="l" t="t" r="r" b="b"/>
            <a:pathLst>
              <a:path h="1372870">
                <a:moveTo>
                  <a:pt x="0" y="0"/>
                </a:moveTo>
                <a:lnTo>
                  <a:pt x="0" y="1372870"/>
                </a:lnTo>
              </a:path>
            </a:pathLst>
          </a:custGeom>
          <a:ln w="25400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91704" y="3093567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91704" y="4466442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8208" y="2228976"/>
            <a:ext cx="3630167" cy="32308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33693" y="4883856"/>
            <a:ext cx="7827279" cy="26761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55" dirty="0"/>
              <a:t>Yazı</a:t>
            </a:r>
            <a:r>
              <a:rPr spc="-114" dirty="0"/>
              <a:t> </a:t>
            </a:r>
            <a:r>
              <a:rPr spc="-5" dirty="0"/>
              <a:t>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92257" y="808981"/>
            <a:ext cx="0" cy="5146675"/>
          </a:xfrm>
          <a:custGeom>
            <a:avLst/>
            <a:gdLst/>
            <a:ahLst/>
            <a:cxnLst/>
            <a:rect l="l" t="t" r="r" b="b"/>
            <a:pathLst>
              <a:path h="5146675">
                <a:moveTo>
                  <a:pt x="0" y="0"/>
                </a:moveTo>
                <a:lnTo>
                  <a:pt x="0" y="5146294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595527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47237" y="2592030"/>
            <a:ext cx="2304415" cy="2799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 marR="5080" indent="330200" algn="r">
              <a:lnSpc>
                <a:spcPct val="100000"/>
              </a:lnSpc>
              <a:spcBef>
                <a:spcPts val="100"/>
              </a:spcBef>
            </a:pP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Coğrafi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konumu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itibariyle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stratejik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bir öneme</a:t>
            </a:r>
            <a:r>
              <a:rPr sz="1300" b="1" spc="-7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sahip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olan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bu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avantajlı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konumu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sayesinde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Doğu</a:t>
            </a:r>
            <a:r>
              <a:rPr sz="1300" b="1" spc="-5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Batı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arasındaki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ticari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hareketliliği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de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kullanarak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cazibe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merkezi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olmaya</a:t>
            </a:r>
            <a:r>
              <a:rPr sz="1300" b="1" spc="-4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elverişlidir.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Ulaştırma  ise bu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açan</a:t>
            </a:r>
            <a:r>
              <a:rPr sz="1300" b="1" spc="-6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temel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öncü 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sektördür.</a:t>
            </a:r>
            <a:r>
              <a:rPr sz="1300" b="1" spc="-4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Zira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ulaşım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altyapısının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ekonomide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yarattığı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etkilerin her</a:t>
            </a:r>
            <a:r>
              <a:rPr sz="1300" b="1" spc="-6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için 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hayati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önem taşıdığı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yalnızca</a:t>
            </a:r>
            <a:endParaRPr sz="1300">
              <a:latin typeface="Myriad Pro"/>
              <a:cs typeface="Myriad Pro"/>
            </a:endParaRPr>
          </a:p>
          <a:p>
            <a:pPr marL="502920" marR="5080" indent="-490855" algn="r">
              <a:lnSpc>
                <a:spcPct val="100000"/>
              </a:lnSpc>
            </a:pP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siyasi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liderlerin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değil</a:t>
            </a:r>
            <a:r>
              <a:rPr sz="1300" b="1" spc="-3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akademik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çevrelerin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de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kabulüdür.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3024" y="2595205"/>
            <a:ext cx="2258060" cy="280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785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kendi bölgesindeki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ticaret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koridorunu etkin ulaşım hamleleri  ile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neredeyse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tamamen kendi  toprakları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üzerine çekmeye</a:t>
            </a:r>
            <a:r>
              <a:rPr sz="1200" spc="-4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müsait  nadir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ülkelerden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biridir.</a:t>
            </a:r>
            <a:endParaRPr sz="12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Avantajlarına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odaklanmış,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potansiyelinin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farkına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varmış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bunu dinamik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olarak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kullanmak  için başta ulaşım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iletişim  altyapısı olmak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üzere yatırım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hamlelerine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ağırlık vermiş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Türkiye,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son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yıllarda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diğer yükselen</a:t>
            </a:r>
            <a:r>
              <a:rPr sz="1200" spc="-7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güçlerin  de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yaptığı gibi, küresel arenada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dengeleri sarsan bir  etkiye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sahiptir.</a:t>
            </a:r>
            <a:endParaRPr sz="1200">
              <a:latin typeface="Myriad Pro"/>
              <a:cs typeface="Myriad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81762" y="2595205"/>
            <a:ext cx="2748915" cy="280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146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Yükselen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güçlerin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gelecek yıllarda  demografik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bakımdan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dünyanın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en dinamik merkezi haline  gelmesi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ihtimali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isebugün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yaşanan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ekonomik kırılmaların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küresel</a:t>
            </a:r>
            <a:r>
              <a:rPr sz="1200" spc="-4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politik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hareketliliğin temel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sebebidir.</a:t>
            </a:r>
            <a:endParaRPr sz="12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1200" spc="-20" dirty="0">
                <a:solidFill>
                  <a:srgbClr val="636466"/>
                </a:solidFill>
                <a:latin typeface="Myriad Pro"/>
                <a:cs typeface="Myriad Pro"/>
              </a:rPr>
              <a:t>Tüm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dünyayı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hakimiyeti altına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almaya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çalışan ideolojik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yaptırımlara boyun  eğmeyen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ülkemiz son 16 senedir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girdiği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her mücadeleden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eksilerek değil</a:t>
            </a:r>
            <a:r>
              <a:rPr sz="1200" spc="-40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kazanarak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çıkmıştır.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Milletini arkasına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almış,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milletinin  gücüyle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küresel platformlarda yetkinliğini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kanıtlamış 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Türkiye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profili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ise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yıllardır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tüm 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dünyada tek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başına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söz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sahibi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olmaya  </a:t>
            </a:r>
            <a:r>
              <a:rPr sz="1200" dirty="0">
                <a:solidFill>
                  <a:srgbClr val="636466"/>
                </a:solidFill>
                <a:latin typeface="Myriad Pro"/>
                <a:cs typeface="Myriad Pro"/>
              </a:rPr>
              <a:t>alışmış güçleri </a:t>
            </a:r>
            <a:r>
              <a:rPr sz="1200" spc="-5" dirty="0">
                <a:solidFill>
                  <a:srgbClr val="636466"/>
                </a:solidFill>
                <a:latin typeface="Myriad Pro"/>
                <a:cs typeface="Myriad Pro"/>
              </a:rPr>
              <a:t>rahatsız</a:t>
            </a:r>
            <a:r>
              <a:rPr sz="1200" spc="-10" dirty="0">
                <a:solidFill>
                  <a:srgbClr val="636466"/>
                </a:solidFill>
                <a:latin typeface="Myriad Pro"/>
                <a:cs typeface="Myriad Pro"/>
              </a:rPr>
              <a:t> etmektedir.</a:t>
            </a:r>
            <a:endParaRPr sz="1200">
              <a:latin typeface="Myriad Pro"/>
              <a:cs typeface="Myriad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Grafik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92257" y="808981"/>
            <a:ext cx="0" cy="5146675"/>
          </a:xfrm>
          <a:custGeom>
            <a:avLst/>
            <a:gdLst/>
            <a:ahLst/>
            <a:cxnLst/>
            <a:rect l="l" t="t" r="r" b="b"/>
            <a:pathLst>
              <a:path h="5146675">
                <a:moveTo>
                  <a:pt x="0" y="0"/>
                </a:moveTo>
                <a:lnTo>
                  <a:pt x="0" y="5146294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595527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92800" y="2592030"/>
            <a:ext cx="2259330" cy="1412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1809" algn="r">
              <a:lnSpc>
                <a:spcPct val="100000"/>
              </a:lnSpc>
              <a:spcBef>
                <a:spcPts val="100"/>
              </a:spcBef>
            </a:pP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Ülkemizde yolcu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2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  taşımacılığında en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fazla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tercih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edilen ulaşım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türü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olup,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2017 yılı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itibarıyla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yurtiçi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yolcu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9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88,9’u</a:t>
            </a:r>
            <a:endParaRPr sz="1300">
              <a:latin typeface="Myriad Pro"/>
              <a:cs typeface="Myriad Pro"/>
            </a:endParaRPr>
          </a:p>
          <a:p>
            <a:pPr marL="290195" marR="5080" indent="63500" algn="r">
              <a:lnSpc>
                <a:spcPct val="100000"/>
              </a:lnSpc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90’ı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ile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yapılmaktadır.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3028" y="4989777"/>
            <a:ext cx="505714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 Sistemi</a:t>
            </a:r>
            <a:endParaRPr sz="13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92791" y="1868730"/>
            <a:ext cx="5992368" cy="31516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89529" y="1944903"/>
            <a:ext cx="7002473" cy="3725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Fotoğraf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92257" y="808981"/>
            <a:ext cx="0" cy="5963285"/>
          </a:xfrm>
          <a:custGeom>
            <a:avLst/>
            <a:gdLst/>
            <a:ahLst/>
            <a:cxnLst/>
            <a:rect l="l" t="t" r="r" b="b"/>
            <a:pathLst>
              <a:path h="5963284">
                <a:moveTo>
                  <a:pt x="0" y="0"/>
                </a:moveTo>
                <a:lnTo>
                  <a:pt x="0" y="5963259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70825" y="677224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92804" y="2592030"/>
            <a:ext cx="2259330" cy="1610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28369" algn="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</a:t>
            </a:r>
            <a:r>
              <a:rPr sz="1300" b="1" spc="-5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Ülkemizde yolcu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2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  taşımacılığında en</a:t>
            </a:r>
            <a:r>
              <a:rPr sz="1300" b="1" spc="-6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fazla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tercih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edilen ulaşım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türü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olup,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2017 yılı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itibarıyla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yurtiçi 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yolcu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9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88,9’u</a:t>
            </a:r>
            <a:endParaRPr sz="1300">
              <a:latin typeface="Myriad Pro"/>
              <a:cs typeface="Myriad Pro"/>
            </a:endParaRPr>
          </a:p>
          <a:p>
            <a:pPr marL="290195" marR="5080" indent="63500" algn="r">
              <a:lnSpc>
                <a:spcPct val="100000"/>
              </a:lnSpc>
            </a:pP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yük</a:t>
            </a:r>
            <a:r>
              <a:rPr sz="1300" b="1" spc="-5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taşımacılığının</a:t>
            </a:r>
            <a:r>
              <a:rPr sz="1300" b="1" spc="-30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20" dirty="0">
                <a:solidFill>
                  <a:srgbClr val="231F20"/>
                </a:solidFill>
                <a:latin typeface="Myriad Pro"/>
                <a:cs typeface="Myriad Pro"/>
              </a:rPr>
              <a:t>90’ı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karayolu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ile</a:t>
            </a:r>
            <a:r>
              <a:rPr sz="1300" b="1" spc="-1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yapılmaktadır.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3032" y="5806692"/>
            <a:ext cx="505714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Başlık</a:t>
            </a:r>
            <a:endParaRPr sz="13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080306"/>
            <a:ext cx="3689527" cy="21237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11326" y="2370315"/>
            <a:ext cx="2698506" cy="15380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89529" y="1944903"/>
            <a:ext cx="7002473" cy="3725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833024" y="5806725"/>
            <a:ext cx="200787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Görsel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spc="-45" dirty="0">
                <a:solidFill>
                  <a:srgbClr val="231F20"/>
                </a:solidFill>
                <a:latin typeface="Myriad Pro"/>
                <a:cs typeface="Myriad Pro"/>
              </a:rPr>
              <a:t> 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Başlık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3024" y="6202965"/>
            <a:ext cx="505714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2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</a:t>
            </a:r>
            <a:r>
              <a:rPr spc="-15" dirty="0"/>
              <a:t>Fotoğraf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92257" y="808981"/>
            <a:ext cx="0" cy="5963285"/>
          </a:xfrm>
          <a:custGeom>
            <a:avLst/>
            <a:gdLst/>
            <a:ahLst/>
            <a:cxnLst/>
            <a:rect l="l" t="t" r="r" b="b"/>
            <a:pathLst>
              <a:path h="5963284">
                <a:moveTo>
                  <a:pt x="0" y="0"/>
                </a:moveTo>
                <a:lnTo>
                  <a:pt x="0" y="5963259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70825" y="6772243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74260" y="6264878"/>
            <a:ext cx="20777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Görsel açıklaması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</a:t>
            </a:r>
            <a:r>
              <a:rPr sz="1300" spc="-6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dipnotlar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00148" y="2323020"/>
            <a:ext cx="7291708" cy="3828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3739">
              <a:lnSpc>
                <a:spcPct val="100000"/>
              </a:lnSpc>
              <a:spcBef>
                <a:spcPts val="100"/>
              </a:spcBef>
            </a:pPr>
            <a:r>
              <a:rPr dirty="0"/>
              <a:t>Başlıklı Multimedia</a:t>
            </a:r>
            <a:r>
              <a:rPr spc="-5" dirty="0"/>
              <a:t> Sayfası</a:t>
            </a:r>
          </a:p>
          <a:p>
            <a:pPr marL="1983739">
              <a:lnSpc>
                <a:spcPct val="100000"/>
              </a:lnSpc>
            </a:pPr>
            <a:r>
              <a:rPr spc="-20" dirty="0"/>
              <a:t>Türkiye </a:t>
            </a:r>
            <a:r>
              <a:rPr spc="-5" dirty="0"/>
              <a:t>Uzun </a:t>
            </a:r>
            <a:r>
              <a:rPr spc="-20" dirty="0"/>
              <a:t>Vadeli </a:t>
            </a:r>
            <a:r>
              <a:rPr dirty="0"/>
              <a:t>Ulaşım</a:t>
            </a:r>
            <a:r>
              <a:rPr spc="-85" dirty="0"/>
              <a:t> </a:t>
            </a:r>
            <a:r>
              <a:rPr spc="-5" dirty="0"/>
              <a:t>Ülkesidir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998689"/>
            <a:ext cx="2206167" cy="699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91802" y="1094003"/>
            <a:ext cx="900455" cy="5083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92257" y="808981"/>
            <a:ext cx="0" cy="1220470"/>
          </a:xfrm>
          <a:custGeom>
            <a:avLst/>
            <a:gdLst/>
            <a:ahLst/>
            <a:cxnLst/>
            <a:rect l="l" t="t" r="r" b="b"/>
            <a:pathLst>
              <a:path h="1220470">
                <a:moveTo>
                  <a:pt x="0" y="0"/>
                </a:moveTo>
                <a:lnTo>
                  <a:pt x="0" y="1220266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0825" y="808981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70825" y="202924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0" y="0"/>
                </a:moveTo>
                <a:lnTo>
                  <a:pt x="42862" y="0"/>
                </a:lnTo>
              </a:path>
            </a:pathLst>
          </a:custGeom>
          <a:ln w="9525">
            <a:solidFill>
              <a:srgbClr val="9019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16376" y="3868309"/>
            <a:ext cx="1059815" cy="737870"/>
          </a:xfrm>
          <a:custGeom>
            <a:avLst/>
            <a:gdLst/>
            <a:ahLst/>
            <a:cxnLst/>
            <a:rect l="l" t="t" r="r" b="b"/>
            <a:pathLst>
              <a:path w="1059814" h="737870">
                <a:moveTo>
                  <a:pt x="506096" y="0"/>
                </a:moveTo>
                <a:lnTo>
                  <a:pt x="413684" y="913"/>
                </a:lnTo>
                <a:lnTo>
                  <a:pt x="312931" y="3237"/>
                </a:lnTo>
                <a:lnTo>
                  <a:pt x="260490" y="5264"/>
                </a:lnTo>
                <a:lnTo>
                  <a:pt x="207240" y="8048"/>
                </a:lnTo>
                <a:lnTo>
                  <a:pt x="153607" y="11722"/>
                </a:lnTo>
                <a:lnTo>
                  <a:pt x="83808" y="31018"/>
                </a:lnTo>
                <a:lnTo>
                  <a:pt x="34774" y="83718"/>
                </a:lnTo>
                <a:lnTo>
                  <a:pt x="18652" y="125790"/>
                </a:lnTo>
                <a:lnTo>
                  <a:pt x="10123" y="170129"/>
                </a:lnTo>
                <a:lnTo>
                  <a:pt x="5356" y="221558"/>
                </a:lnTo>
                <a:lnTo>
                  <a:pt x="2136" y="273034"/>
                </a:lnTo>
                <a:lnTo>
                  <a:pt x="379" y="324546"/>
                </a:lnTo>
                <a:lnTo>
                  <a:pt x="0" y="376088"/>
                </a:lnTo>
                <a:lnTo>
                  <a:pt x="914" y="427649"/>
                </a:lnTo>
                <a:lnTo>
                  <a:pt x="3036" y="479221"/>
                </a:lnTo>
                <a:lnTo>
                  <a:pt x="5409" y="519629"/>
                </a:lnTo>
                <a:lnTo>
                  <a:pt x="9113" y="559844"/>
                </a:lnTo>
                <a:lnTo>
                  <a:pt x="15856" y="599683"/>
                </a:lnTo>
                <a:lnTo>
                  <a:pt x="27344" y="638962"/>
                </a:lnTo>
                <a:lnTo>
                  <a:pt x="65323" y="693558"/>
                </a:lnTo>
                <a:lnTo>
                  <a:pt x="125591" y="721017"/>
                </a:lnTo>
                <a:lnTo>
                  <a:pt x="172395" y="728044"/>
                </a:lnTo>
                <a:lnTo>
                  <a:pt x="219457" y="731062"/>
                </a:lnTo>
                <a:lnTo>
                  <a:pt x="373596" y="735813"/>
                </a:lnTo>
                <a:lnTo>
                  <a:pt x="527734" y="737730"/>
                </a:lnTo>
                <a:lnTo>
                  <a:pt x="630494" y="737211"/>
                </a:lnTo>
                <a:lnTo>
                  <a:pt x="733253" y="735096"/>
                </a:lnTo>
                <a:lnTo>
                  <a:pt x="819312" y="732174"/>
                </a:lnTo>
                <a:lnTo>
                  <a:pt x="888418" y="728218"/>
                </a:lnTo>
                <a:lnTo>
                  <a:pt x="953629" y="717027"/>
                </a:lnTo>
                <a:lnTo>
                  <a:pt x="1004433" y="685041"/>
                </a:lnTo>
                <a:lnTo>
                  <a:pt x="1032715" y="638098"/>
                </a:lnTo>
                <a:lnTo>
                  <a:pt x="1045694" y="594161"/>
                </a:lnTo>
                <a:lnTo>
                  <a:pt x="1054111" y="524718"/>
                </a:lnTo>
                <a:lnTo>
                  <a:pt x="1054370" y="520750"/>
                </a:lnTo>
                <a:lnTo>
                  <a:pt x="418987" y="520750"/>
                </a:lnTo>
                <a:lnTo>
                  <a:pt x="418987" y="185356"/>
                </a:lnTo>
                <a:lnTo>
                  <a:pt x="1051901" y="185356"/>
                </a:lnTo>
                <a:lnTo>
                  <a:pt x="1050417" y="171768"/>
                </a:lnTo>
                <a:lnTo>
                  <a:pt x="1043255" y="132613"/>
                </a:lnTo>
                <a:lnTo>
                  <a:pt x="1031358" y="95138"/>
                </a:lnTo>
                <a:lnTo>
                  <a:pt x="986419" y="37153"/>
                </a:lnTo>
                <a:lnTo>
                  <a:pt x="950405" y="19088"/>
                </a:lnTo>
                <a:lnTo>
                  <a:pt x="909092" y="10966"/>
                </a:lnTo>
                <a:lnTo>
                  <a:pt x="770245" y="4071"/>
                </a:lnTo>
                <a:lnTo>
                  <a:pt x="669975" y="1394"/>
                </a:lnTo>
                <a:lnTo>
                  <a:pt x="506096" y="0"/>
                </a:lnTo>
                <a:close/>
              </a:path>
              <a:path w="1059814" h="737870">
                <a:moveTo>
                  <a:pt x="1051901" y="185356"/>
                </a:moveTo>
                <a:lnTo>
                  <a:pt x="418987" y="185356"/>
                </a:lnTo>
                <a:lnTo>
                  <a:pt x="423927" y="187121"/>
                </a:lnTo>
                <a:lnTo>
                  <a:pt x="430442" y="191033"/>
                </a:lnTo>
                <a:lnTo>
                  <a:pt x="432068" y="192138"/>
                </a:lnTo>
                <a:lnTo>
                  <a:pt x="433503" y="192887"/>
                </a:lnTo>
                <a:lnTo>
                  <a:pt x="670414" y="321654"/>
                </a:lnTo>
                <a:lnTo>
                  <a:pt x="727914" y="352971"/>
                </a:lnTo>
                <a:lnTo>
                  <a:pt x="418987" y="520750"/>
                </a:lnTo>
                <a:lnTo>
                  <a:pt x="1054370" y="520750"/>
                </a:lnTo>
                <a:lnTo>
                  <a:pt x="1057159" y="478022"/>
                </a:lnTo>
                <a:lnTo>
                  <a:pt x="1058784" y="431252"/>
                </a:lnTo>
                <a:lnTo>
                  <a:pt x="1059285" y="384426"/>
                </a:lnTo>
                <a:lnTo>
                  <a:pt x="1058962" y="337561"/>
                </a:lnTo>
                <a:lnTo>
                  <a:pt x="1058114" y="290677"/>
                </a:lnTo>
                <a:lnTo>
                  <a:pt x="1057025" y="250958"/>
                </a:lnTo>
                <a:lnTo>
                  <a:pt x="1054733" y="211269"/>
                </a:lnTo>
                <a:lnTo>
                  <a:pt x="1051901" y="1853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304714" y="6233324"/>
            <a:ext cx="808291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Multimedia </a:t>
            </a:r>
            <a:r>
              <a:rPr sz="1300" b="1" spc="-5" dirty="0">
                <a:solidFill>
                  <a:srgbClr val="231F20"/>
                </a:solidFill>
                <a:latin typeface="Myriad Pro"/>
                <a:cs typeface="Myriad Pro"/>
              </a:rPr>
              <a:t>Açıklaması </a:t>
            </a:r>
            <a:r>
              <a:rPr sz="1300" b="1" spc="-10" dirty="0">
                <a:solidFill>
                  <a:srgbClr val="231F20"/>
                </a:solidFill>
                <a:latin typeface="Myriad Pro"/>
                <a:cs typeface="Myriad Pro"/>
              </a:rPr>
              <a:t>ve</a:t>
            </a:r>
            <a:r>
              <a:rPr sz="1300" b="1" dirty="0">
                <a:solidFill>
                  <a:srgbClr val="231F20"/>
                </a:solidFill>
                <a:latin typeface="Myriad Pro"/>
                <a:cs typeface="Myriad Pro"/>
              </a:rPr>
              <a:t> Başlık</a:t>
            </a:r>
            <a:endParaRPr sz="1300">
              <a:latin typeface="Myriad Pro"/>
              <a:cs typeface="Myriad Pro"/>
            </a:endParaRPr>
          </a:p>
          <a:p>
            <a:pPr marL="12065" marR="5080" algn="ctr">
              <a:lnSpc>
                <a:spcPct val="100000"/>
              </a:lnSpc>
            </a:pP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Ülkemizde yolcu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taşımacılığında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en fazla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tercih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edilen ulaşım türü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olup,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2017 yılı itibarıyla yurtiçi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yolcu  taşımacılığının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88,9’u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ve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yük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taşımacılığının </a:t>
            </a:r>
            <a:r>
              <a:rPr sz="1300" spc="-15" dirty="0">
                <a:solidFill>
                  <a:srgbClr val="636466"/>
                </a:solidFill>
                <a:latin typeface="Myriad Pro"/>
                <a:cs typeface="Myriad Pro"/>
              </a:rPr>
              <a:t>90’ı </a:t>
            </a:r>
            <a:r>
              <a:rPr sz="1300" spc="-5" dirty="0">
                <a:solidFill>
                  <a:srgbClr val="636466"/>
                </a:solidFill>
                <a:latin typeface="Myriad Pro"/>
                <a:cs typeface="Myriad Pro"/>
              </a:rPr>
              <a:t>karayolu </a:t>
            </a:r>
            <a:r>
              <a:rPr sz="1300" dirty="0">
                <a:solidFill>
                  <a:srgbClr val="636466"/>
                </a:solidFill>
                <a:latin typeface="Myriad Pro"/>
                <a:cs typeface="Myriad Pro"/>
              </a:rPr>
              <a:t>ile</a:t>
            </a:r>
            <a:r>
              <a:rPr sz="1300" spc="55" dirty="0">
                <a:solidFill>
                  <a:srgbClr val="636466"/>
                </a:solidFill>
                <a:latin typeface="Myriad Pro"/>
                <a:cs typeface="Myriad Pro"/>
              </a:rPr>
              <a:t> </a:t>
            </a:r>
            <a:r>
              <a:rPr sz="1300" spc="-10" dirty="0">
                <a:solidFill>
                  <a:srgbClr val="636466"/>
                </a:solidFill>
                <a:latin typeface="Myriad Pro"/>
                <a:cs typeface="Myriad Pro"/>
              </a:rPr>
              <a:t>yapışmaktadır.</a:t>
            </a:r>
            <a:endParaRPr sz="1300">
              <a:latin typeface="Myriad Pro"/>
              <a:cs typeface="Myriad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57101" y="7412811"/>
            <a:ext cx="177800" cy="147320"/>
          </a:xfrm>
          <a:custGeom>
            <a:avLst/>
            <a:gdLst/>
            <a:ahLst/>
            <a:cxnLst/>
            <a:rect l="l" t="t" r="r" b="b"/>
            <a:pathLst>
              <a:path w="177800" h="147320">
                <a:moveTo>
                  <a:pt x="0" y="147193"/>
                </a:moveTo>
                <a:lnTo>
                  <a:pt x="177787" y="147193"/>
                </a:lnTo>
                <a:lnTo>
                  <a:pt x="177787" y="0"/>
                </a:lnTo>
                <a:lnTo>
                  <a:pt x="0" y="0"/>
                </a:lnTo>
                <a:lnTo>
                  <a:pt x="0" y="147193"/>
                </a:lnTo>
                <a:close/>
              </a:path>
            </a:pathLst>
          </a:custGeom>
          <a:solidFill>
            <a:srgbClr val="4E5B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9845" y="164655"/>
            <a:ext cx="2833179" cy="25215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0593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0181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7900" y="7179081"/>
            <a:ext cx="7620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C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90823" y="7179081"/>
            <a:ext cx="412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.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28541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U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06443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A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142776" y="7179081"/>
            <a:ext cx="6667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06276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I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910873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R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8017" y="7179081"/>
            <a:ext cx="9461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M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6818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81051" y="7179081"/>
            <a:ext cx="7112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V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48551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E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53947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8204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347" y="7179081"/>
            <a:ext cx="6731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T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50491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Y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10879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85136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P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52014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34740" y="7179081"/>
            <a:ext cx="7048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B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10188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76142" y="7179081"/>
            <a:ext cx="698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K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643455" y="7179081"/>
            <a:ext cx="7747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A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17712" y="7179081"/>
            <a:ext cx="825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N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96680" y="7179081"/>
            <a:ext cx="65405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L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458757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699765" y="7179081"/>
            <a:ext cx="8128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Ğ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77489" y="7179081"/>
            <a:ext cx="44450" cy="12636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700" dirty="0">
                <a:solidFill>
                  <a:srgbClr val="4E5B63"/>
                </a:solidFill>
                <a:latin typeface="MyriadPro-Light"/>
                <a:cs typeface="MyriadPro-Light"/>
              </a:rPr>
              <a:t>I</a:t>
            </a:r>
            <a:endParaRPr sz="700">
              <a:latin typeface="MyriadPro-Light"/>
              <a:cs typeface="MyriadPro-Ligh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460224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2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7237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0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014249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1</a:t>
            </a:r>
            <a:endParaRPr sz="700">
              <a:latin typeface="MyriadPro-BlackSemiExt"/>
              <a:cs typeface="MyriadPro-BlackSemiEx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1261" y="7176592"/>
            <a:ext cx="80645" cy="129539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700" b="1" dirty="0">
                <a:solidFill>
                  <a:srgbClr val="90191C"/>
                </a:solidFill>
                <a:latin typeface="MyriadPro-BlackSemiExt"/>
                <a:cs typeface="MyriadPro-BlackSemiExt"/>
              </a:rPr>
              <a:t>9</a:t>
            </a:r>
            <a:endParaRPr sz="700">
              <a:latin typeface="MyriadPro-BlackSemiExt"/>
              <a:cs typeface="MyriadPro-BlackSemi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692</Words>
  <Application>Microsoft Macintosh PowerPoint</Application>
  <PresentationFormat>Özel</PresentationFormat>
  <Paragraphs>279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4" baseType="lpstr">
      <vt:lpstr>Calibri</vt:lpstr>
      <vt:lpstr>Myriad Pro</vt:lpstr>
      <vt:lpstr>MyriadPro-BlackSemiExt</vt:lpstr>
      <vt:lpstr>MyriadPro-Light</vt:lpstr>
      <vt:lpstr>MyriadPro-Semibold</vt:lpstr>
      <vt:lpstr>Times New Roman</vt:lpstr>
      <vt:lpstr>Office Theme</vt:lpstr>
      <vt:lpstr>KAPAK ve ANA BAŞLIK  ULAŞAN VE ERİŞEN TÜRKİYE  19.01.2019</vt:lpstr>
      <vt:lpstr>ALT BAŞLIK ve BÖLÜM GEÇİŞ SAYFASI  İSTATİSTİK RAPORLARI SUNUMU</vt:lpstr>
      <vt:lpstr>Başlıklı Yazı Sayfası Türkiye Uzun Vadeli Ulaşım Ülkesidir</vt:lpstr>
      <vt:lpstr>Başlıklı Grafik Sayfası Türkiye Uzun Vadeli Ulaşım Ülkesidir</vt:lpstr>
      <vt:lpstr>Başlıklı Fotoğraf Sayfası Türkiye Uzun Vadeli Ulaşım Ülkesidir</vt:lpstr>
      <vt:lpstr>Başlıklı Fotoğraf Sayfası Türkiye Uzun Vadeli Ulaşım Ülkesidir</vt:lpstr>
      <vt:lpstr>Başlıklı Multimedia Sayfası Türkiye Uzun Vadeli Ulaşım Ülkesidir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KAPAK ve ANA BAŞLIK  ULAŞAN VE ERİŞEN TÜRKİYE  19.01.2019</dc:title>
  <cp:lastModifiedBy>V18571</cp:lastModifiedBy>
  <cp:revision>1</cp:revision>
  <dcterms:created xsi:type="dcterms:W3CDTF">2019-05-04T07:55:12Z</dcterms:created>
  <dcterms:modified xsi:type="dcterms:W3CDTF">2019-05-04T07:55:23Z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2019-05-04T00:00:00Z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2019-05-04T00:00:00Z</vt:filetime>
  </property>
</Properties>
</file>